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20" r:id="rId2"/>
    <p:sldId id="263" r:id="rId3"/>
    <p:sldId id="347" r:id="rId4"/>
    <p:sldId id="406" r:id="rId5"/>
    <p:sldId id="408" r:id="rId6"/>
    <p:sldId id="409" r:id="rId7"/>
    <p:sldId id="417" r:id="rId8"/>
    <p:sldId id="418" r:id="rId9"/>
    <p:sldId id="419" r:id="rId10"/>
    <p:sldId id="266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ng Y.Q" initials="zY" lastIdx="11" clrIdx="0">
    <p:extLst>
      <p:ext uri="{19B8F6BF-5375-455C-9EA6-DF929625EA0E}">
        <p15:presenceInfo xmlns:p15="http://schemas.microsoft.com/office/powerpoint/2012/main" userId="467de1d0007af6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D6"/>
    <a:srgbClr val="98C3E5"/>
    <a:srgbClr val="FFCC99"/>
    <a:srgbClr val="FFFFCD"/>
    <a:srgbClr val="FFCC00"/>
    <a:srgbClr val="F3CED2"/>
    <a:srgbClr val="FFFFFF"/>
    <a:srgbClr val="CC9900"/>
    <a:srgbClr val="4CC784"/>
    <a:srgbClr val="000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7" autoAdjust="0"/>
    <p:restoredTop sz="78304" autoAdjust="0"/>
  </p:normalViewPr>
  <p:slideViewPr>
    <p:cSldViewPr>
      <p:cViewPr>
        <p:scale>
          <a:sx n="55" d="100"/>
          <a:sy n="55" d="100"/>
        </p:scale>
        <p:origin x="630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1C4FE-17F2-412B-9392-118A232F7228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DF545-C459-4A30-A323-A328772AE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501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我的展示主要分为三部分。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644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首先，我想介绍用于我的通信系统的</a:t>
            </a:r>
            <a:r>
              <a:rPr lang="en-US" altLang="zh-CN" dirty="0"/>
              <a:t>OAM</a:t>
            </a:r>
            <a:r>
              <a:rPr lang="zh-CN" altLang="en-US" dirty="0"/>
              <a:t>光，</a:t>
            </a:r>
            <a:r>
              <a:rPr lang="en-US" altLang="zh-CN" dirty="0"/>
              <a:t>OAM</a:t>
            </a:r>
            <a:r>
              <a:rPr lang="zh-CN" altLang="en-US" dirty="0"/>
              <a:t>光具有螺旋波前。不同阶数的</a:t>
            </a:r>
            <a:r>
              <a:rPr lang="en-US" altLang="zh-CN" dirty="0"/>
              <a:t>OAM</a:t>
            </a:r>
            <a:r>
              <a:rPr lang="zh-CN" altLang="en-US" dirty="0"/>
              <a:t>光相互正交，信道串扰小。这是第一个项目的示意图，当我旋转不同层相位时，会有不同功能。波长为</a:t>
            </a:r>
            <a:r>
              <a:rPr lang="en-US" altLang="zh-CN" dirty="0"/>
              <a:t>λ1</a:t>
            </a:r>
            <a:r>
              <a:rPr lang="zh-CN" altLang="en-US" dirty="0"/>
              <a:t>的两个</a:t>
            </a:r>
            <a:r>
              <a:rPr lang="en-US" altLang="zh-CN" dirty="0"/>
              <a:t>OAM</a:t>
            </a:r>
            <a:r>
              <a:rPr lang="zh-CN" altLang="en-US" dirty="0"/>
              <a:t>光信道交换，波长为</a:t>
            </a:r>
            <a:r>
              <a:rPr lang="en-US" altLang="zh-CN" dirty="0"/>
              <a:t>λ2</a:t>
            </a:r>
            <a:r>
              <a:rPr lang="zh-CN" altLang="en-US" dirty="0"/>
              <a:t>的两个</a:t>
            </a:r>
            <a:r>
              <a:rPr lang="en-US" altLang="zh-CN" dirty="0"/>
              <a:t>OAM</a:t>
            </a:r>
            <a:r>
              <a:rPr lang="zh-CN" altLang="en-US" dirty="0"/>
              <a:t>光信道交换，波长为</a:t>
            </a:r>
            <a:r>
              <a:rPr lang="en-US" altLang="zh-CN" dirty="0"/>
              <a:t>λ3</a:t>
            </a:r>
            <a:r>
              <a:rPr lang="zh-CN" altLang="en-US" dirty="0"/>
              <a:t>的两个</a:t>
            </a:r>
            <a:r>
              <a:rPr lang="en-US" altLang="zh-CN" dirty="0"/>
              <a:t>OAM</a:t>
            </a:r>
            <a:r>
              <a:rPr lang="zh-CN" altLang="en-US" dirty="0"/>
              <a:t>光信道交换。这是我的相位设计过程，使用光学衍射神经网络进行前向和后向传播来计算相位。</a:t>
            </a:r>
            <a:br>
              <a:rPr lang="en-US" altLang="zh-CN" dirty="0"/>
            </a:b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060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85F80-15B6-98CE-0249-4EC182121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8C1F154-6EA2-AFDA-8ACD-D9586D355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D990A7C-8226-989D-2E82-AA4AADF27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模拟完成后，如何设计超表面？先将相位离散成</a:t>
            </a:r>
            <a:r>
              <a:rPr lang="en-US" altLang="zh-CN" dirty="0"/>
              <a:t>8</a:t>
            </a:r>
            <a:r>
              <a:rPr lang="zh-CN" altLang="en-US" dirty="0"/>
              <a:t>个相位，用</a:t>
            </a:r>
            <a:r>
              <a:rPr lang="en-US" altLang="zh-CN" dirty="0" err="1"/>
              <a:t>Lumerical</a:t>
            </a:r>
            <a:r>
              <a:rPr lang="en-US" altLang="zh-CN" dirty="0"/>
              <a:t> FDTD</a:t>
            </a:r>
            <a:r>
              <a:rPr lang="zh-CN" altLang="en-US" dirty="0"/>
              <a:t>扫描单个结构单元，找出对应</a:t>
            </a:r>
            <a:r>
              <a:rPr lang="en-US" altLang="zh-CN" dirty="0"/>
              <a:t>8</a:t>
            </a:r>
            <a:r>
              <a:rPr lang="zh-CN" altLang="en-US" dirty="0"/>
              <a:t>个尺寸的结构，再进行加工。</a:t>
            </a:r>
            <a:endParaRPr lang="en-US" altLang="zh-CN" dirty="0"/>
          </a:p>
          <a:p>
            <a:r>
              <a:rPr lang="en-US" altLang="zh-CN" dirty="0"/>
              <a:t>1550</a:t>
            </a:r>
            <a:r>
              <a:rPr lang="zh-CN" altLang="en-US" dirty="0"/>
              <a:t>波段附近，各尺寸涵盖</a:t>
            </a:r>
            <a:r>
              <a:rPr lang="en-US" altLang="zh-CN" dirty="0"/>
              <a:t>0-2Π</a:t>
            </a:r>
            <a:r>
              <a:rPr lang="zh-CN" altLang="en-US" dirty="0"/>
              <a:t>的相位变化，各尺寸都有良好透射率。最后，测试系统通信质量。各信道的</a:t>
            </a:r>
            <a:r>
              <a:rPr lang="en-US" altLang="zh-CN" dirty="0"/>
              <a:t>IL</a:t>
            </a:r>
            <a:r>
              <a:rPr lang="zh-CN" altLang="en-US" dirty="0"/>
              <a:t>均小于</a:t>
            </a:r>
            <a:r>
              <a:rPr lang="en-US" altLang="zh-CN" dirty="0"/>
              <a:t>7dB</a:t>
            </a:r>
            <a:r>
              <a:rPr lang="zh-CN" altLang="en-US" dirty="0"/>
              <a:t>，各信道的</a:t>
            </a:r>
            <a:r>
              <a:rPr lang="en-US" altLang="zh-CN" dirty="0"/>
              <a:t>MP</a:t>
            </a:r>
            <a:r>
              <a:rPr lang="zh-CN" altLang="en-US" dirty="0"/>
              <a:t>均大于</a:t>
            </a:r>
            <a:r>
              <a:rPr lang="en-US" altLang="zh-CN" dirty="0"/>
              <a:t>85%</a:t>
            </a:r>
            <a:r>
              <a:rPr lang="zh-CN" altLang="en-US" dirty="0"/>
              <a:t>，各信道的误码率也随着信噪比的上升而下降。</a:t>
            </a:r>
          </a:p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6C3602E-14D0-6FA7-FAA8-047DC8657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031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97DC4-28A0-5F80-D8B2-DC2D58FAA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D4F727A-C8DA-7400-E0BA-F261F73F4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49308D6-16E3-D0C6-B266-551E0FD166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这是第二个项目的示意图，它可以实现不同信道的上传与下载。右侧是我的传输光场质量图，该器件拥有低散射损耗和高模式纯度。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32FD17-9702-1438-E9AE-1C73E20469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4869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26293-8FE2-38F8-1583-C1F96943B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3E33F2C-D614-2C56-EE29-9A75FFCE5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E307BBD-51A1-E591-C2AF-8ED57A7AD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用</a:t>
            </a:r>
            <a:r>
              <a:rPr lang="en-US" altLang="zh-CN" dirty="0" err="1"/>
              <a:t>Lumerical</a:t>
            </a:r>
            <a:r>
              <a:rPr lang="en-US" altLang="zh-CN" dirty="0"/>
              <a:t> FDTD</a:t>
            </a:r>
            <a:r>
              <a:rPr lang="zh-CN" altLang="en-US" dirty="0"/>
              <a:t>扫描单个结构单元，这张结果图展示了长方形纳米柱在 </a:t>
            </a:r>
            <a:r>
              <a:rPr lang="en-US" altLang="zh-CN" dirty="0"/>
              <a:t>x </a:t>
            </a:r>
            <a:r>
              <a:rPr lang="zh-CN" altLang="en-US" dirty="0"/>
              <a:t>和 </a:t>
            </a:r>
            <a:r>
              <a:rPr lang="en-US" altLang="zh-CN" dirty="0"/>
              <a:t>y </a:t>
            </a:r>
            <a:r>
              <a:rPr lang="zh-CN" altLang="en-US" dirty="0"/>
              <a:t>两个偏振下的相位和振幅随几何尺寸的变化规律。相比于之前的圆柱体，长方形结构的特点是具有双折射性，即它可以独立调节 </a:t>
            </a:r>
            <a:r>
              <a:rPr lang="en-US" altLang="zh-CN" dirty="0"/>
              <a:t>x </a:t>
            </a:r>
            <a:r>
              <a:rPr lang="zh-CN" altLang="en-US" dirty="0"/>
              <a:t>和 </a:t>
            </a:r>
            <a:r>
              <a:rPr lang="en-US" altLang="zh-CN" dirty="0"/>
              <a:t>y </a:t>
            </a:r>
            <a:r>
              <a:rPr lang="zh-CN" altLang="en-US" dirty="0"/>
              <a:t>偏振光。根据这张图，我也能挑选出合适的结构尺寸。最后，使用</a:t>
            </a:r>
            <a:r>
              <a:rPr lang="en-US" altLang="zh-CN" dirty="0"/>
              <a:t>python</a:t>
            </a:r>
            <a:r>
              <a:rPr lang="zh-CN" altLang="en-US" dirty="0"/>
              <a:t>脚本测试系统通信质量，各信道的误码率也随着信噪比的上升而下降。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581358-36F8-1B25-BDFC-9D09E627C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07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6F947-23D9-6F48-D8C0-F49A6649C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C850BFB-5461-8944-E88C-0E431D9B3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0997106-DFBA-4475-3628-4E1F8E73B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958055-FDF9-0014-FAF9-740A42735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07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6F947-23D9-6F48-D8C0-F49A6649C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C850BFB-5461-8944-E88C-0E431D9B3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0997106-DFBA-4475-3628-4E1F8E73B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958055-FDF9-0014-FAF9-740A42735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8667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DF545-C459-4A30-A323-A328772AE26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347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CDD79-8946-42DC-A255-7DB4AFC36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A1E38C2-6B3E-48E1-8560-337E7028F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947B0D-F6F7-4CF0-8BAC-19544F52C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2AF2CA-9FB5-4005-A057-1749040E6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2BFDA7-D9E5-4E0B-BE42-93D84F258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81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EC3CC1-8C78-4760-8D8D-93EDA261B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D8BD64-25E9-40E2-8DF0-8E6677061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2BEE48-5738-4FE5-BD2D-EF87F79F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B2DFA5-D00D-498A-AF6F-969ABADEF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87EE5D-89BE-495F-BD5E-E90800E3F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9554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FFC4141-BF54-47C3-9347-3634E758DF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AA13F90-1E7D-4844-9111-23E35D360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1D4C9F-9FD3-4C15-BC9C-214371C7F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EFEB91-835C-46E3-A055-1484C131B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F1FF79-9E40-4129-913D-40FFD8693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8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B7BD8F-ACF5-463F-ABFB-69A5858D2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A1B6AC-4B17-4B47-B468-30032785B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8F3D70-7767-4359-9987-F579F52A9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B2061-8063-494D-9438-D6808FD81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669BF5-1F15-49FA-B4B8-19B13B1E3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65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255995-99B9-446D-8C50-0093C0F6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FFBD91-AA16-4602-A882-DBF95DE9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87F0A9-7B19-4D58-8EC1-D93E979D7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51995E-735C-4493-A9FC-2A1A69236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461F08-15CF-4488-96FA-3FA41A9E4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131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6600CF-C4EE-438C-A7AF-9089D37A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A433983-248A-40EF-A33E-35ABFA820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285E4E-453D-4B93-99FC-E0CD94BD0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92D6BD-5BC2-4067-A37E-551188D02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BCF653-F1AD-455D-A889-6C1ACECD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A0D6747-9981-4D4B-8459-0AB8B1FAA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748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C694CF-79DF-45C3-BF3F-E86025AB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5F4836-11A3-4775-9112-7F38C42B2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EBE1C2-E97E-4BD5-995C-02495D9EC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B0EE287-6C1B-4F4D-BA57-9E40EAC36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E6C79F0-7B62-4223-A948-A2AB99AB87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843F2DA-448F-420A-9EC4-368611BFF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E9217E-4602-4B79-B944-CBCA560F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668513B-A539-4D89-8FBF-DA45FE04E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13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F36504-4595-43CC-AC06-1C97767D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D6D90B0-B9FF-4D11-A37E-940135AEA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A098441-B647-4AF3-99D5-FD4582D82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62F68CF-EA4E-47AD-9E15-4AF80481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1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15E6AC7-19F0-4C2C-AAEE-1D66F3397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3C4BE2C-451C-4A44-A7E7-54E4B5D6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4E37E7-A2EE-42B4-9E38-ACEC9513A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877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6437CD-132D-42CA-8A2A-8DE82E4E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B4702A-FDE0-4770-BAA8-FDB212F9F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3D97F4C-47E7-4CC2-AE59-9B7F55EC8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F03E1A-BB57-4CF7-8933-46A70ADCA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1D6BAF-47D7-4FCA-9A07-842CE4952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F92E4A0-FD49-47C7-92F9-232807965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14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C42BEA-5CE0-4B76-9E99-B92750F13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814FD26-3B0F-403B-AD43-77C300C38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FCB3BCB-DEC5-4284-9BB4-FF08330F0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B4E16A-486B-4E45-AEF5-5AA7C307A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EC18916-1444-404D-9BE1-7B6B18F48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0D2FC5-4D82-4B36-B612-6F14D7856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95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0297C1D-2171-4F2B-984F-6994CC733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708B958-9ED3-48F7-A1DC-452FBE6BE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563D45-7585-435C-824B-79BE66E52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84BB3-C483-401A-B473-59099C5E1406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B7E1EE-7ABD-4563-AAE2-AD28AC17BF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1F2D70-E778-462C-B62D-EE2DF6C72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A62B3-61C5-4C17-BA46-A0EC0FAE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05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B172EEE9-6871-AB2F-BBCC-E25147023027}"/>
              </a:ext>
            </a:extLst>
          </p:cNvPr>
          <p:cNvSpPr txBox="1"/>
          <p:nvPr/>
        </p:nvSpPr>
        <p:spPr>
          <a:xfrm>
            <a:off x="3913343" y="3305301"/>
            <a:ext cx="4365299" cy="743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Jiachen Liao (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廖佳晨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E950D0F-5B9F-05BC-B78A-840F50BC4FD6}"/>
              </a:ext>
            </a:extLst>
          </p:cNvPr>
          <p:cNvSpPr/>
          <p:nvPr/>
        </p:nvSpPr>
        <p:spPr>
          <a:xfrm>
            <a:off x="5081937" y="5919663"/>
            <a:ext cx="2028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CN" sz="24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2026-8</a:t>
            </a:r>
            <a:endParaRPr lang="zh-CN" altLang="en-US" sz="2400" dirty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3692F80-7096-9ACC-76C9-9EFC1BA6F689}"/>
              </a:ext>
            </a:extLst>
          </p:cNvPr>
          <p:cNvSpPr txBox="1"/>
          <p:nvPr/>
        </p:nvSpPr>
        <p:spPr>
          <a:xfrm>
            <a:off x="407368" y="1777542"/>
            <a:ext cx="11305255" cy="70788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zh-CN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RoboSense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面试展示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24AAE2A-9597-FF38-55B5-6B5E89D8DC08}"/>
              </a:ext>
            </a:extLst>
          </p:cNvPr>
          <p:cNvSpPr txBox="1"/>
          <p:nvPr/>
        </p:nvSpPr>
        <p:spPr>
          <a:xfrm>
            <a:off x="2297372" y="4869160"/>
            <a:ext cx="7597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Institute of Microscale Optoelectronics, Shenzhen University, Shenzhen 518060, China</a:t>
            </a:r>
            <a:endParaRPr lang="zh-CN" altLang="en-US" sz="2400" i="1" dirty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07BBCC6-19BF-8A94-4AE4-BA08B8532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20"/>
          <a:stretch>
            <a:fillRect/>
          </a:stretch>
        </p:blipFill>
        <p:spPr bwMode="auto">
          <a:xfrm rot="16200000">
            <a:off x="5284237" y="-5280442"/>
            <a:ext cx="1623527" cy="1219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091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src.baidu.com/forum/pic/item/8b82b9014a90f603dfb4f0ed3912b31bb051ed10.jpg">
            <a:extLst>
              <a:ext uri="{FF2B5EF4-FFF2-40B4-BE49-F238E27FC236}">
                <a16:creationId xmlns:a16="http://schemas.microsoft.com/office/drawing/2014/main" id="{3DF593F4-8684-4B92-BAB1-BED5AEEDF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71"/>
            <a:ext cx="12192001" cy="343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18B384FC-595E-440A-837F-2A19A0754731}"/>
              </a:ext>
            </a:extLst>
          </p:cNvPr>
          <p:cNvSpPr txBox="1">
            <a:spLocks/>
          </p:cNvSpPr>
          <p:nvPr/>
        </p:nvSpPr>
        <p:spPr>
          <a:xfrm>
            <a:off x="2783632" y="3933056"/>
            <a:ext cx="6624736" cy="11366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bIns="91440" anchor="ctr" anchorCtr="0">
            <a:normAutofit fontScale="8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9600" dirty="0">
                <a:solidFill>
                  <a:schemeClr val="bg2">
                    <a:lumMod val="25000"/>
                  </a:schemeClr>
                </a:solidFill>
                <a:latin typeface="得意黑" pitchFamily="50" charset="-122"/>
                <a:ea typeface="得意黑" pitchFamily="50" charset="-122"/>
                <a:cs typeface="黑体" charset="0"/>
              </a:rPr>
              <a:t>谢谢！</a:t>
            </a:r>
          </a:p>
        </p:txBody>
      </p:sp>
    </p:spTree>
    <p:extLst>
      <p:ext uri="{BB962C8B-B14F-4D97-AF65-F5344CB8AC3E}">
        <p14:creationId xmlns:p14="http://schemas.microsoft.com/office/powerpoint/2010/main" val="306734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2"/>
    </mc:Choice>
    <mc:Fallback xmlns="">
      <p:transition spd="slow" advTm="239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D54E4DD3-1093-4A33-8AD7-DF85329FF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20"/>
          <a:stretch>
            <a:fillRect/>
          </a:stretch>
        </p:blipFill>
        <p:spPr bwMode="auto">
          <a:xfrm rot="16200000">
            <a:off x="5284237" y="-5280442"/>
            <a:ext cx="1623527" cy="1219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FF15AB6-F5A3-44CE-BB17-CB957DA29D45}"/>
              </a:ext>
            </a:extLst>
          </p:cNvPr>
          <p:cNvGrpSpPr/>
          <p:nvPr/>
        </p:nvGrpSpPr>
        <p:grpSpPr>
          <a:xfrm>
            <a:off x="1548614" y="1942022"/>
            <a:ext cx="1091003" cy="4655330"/>
            <a:chOff x="1703362" y="343780"/>
            <a:chExt cx="1091003" cy="4655330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6753F70-447B-4ACE-8204-726680CC4A7A}"/>
                </a:ext>
              </a:extLst>
            </p:cNvPr>
            <p:cNvSpPr/>
            <p:nvPr/>
          </p:nvSpPr>
          <p:spPr>
            <a:xfrm rot="5400000" flipV="1">
              <a:off x="420201" y="2624946"/>
              <a:ext cx="4655330" cy="92998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024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i="0" u="none" strike="noStrike" kern="0" cap="none" spc="4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46657E1B-05E2-4611-95E1-5B4CAE54771C}"/>
                </a:ext>
              </a:extLst>
            </p:cNvPr>
            <p:cNvSpPr txBox="1"/>
            <p:nvPr/>
          </p:nvSpPr>
          <p:spPr>
            <a:xfrm>
              <a:off x="1703362" y="390596"/>
              <a:ext cx="800219" cy="2841674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>
                      <a:lumMod val="75000"/>
                    </a:schemeClr>
                  </a:solidFill>
                </a:rPr>
                <a:t>CONTENTS</a:t>
              </a:r>
              <a:endParaRPr lang="zh-CN" altLang="en-US" sz="4000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E000C672-73EC-4B16-B9CD-9D7C13B73EFC}"/>
              </a:ext>
            </a:extLst>
          </p:cNvPr>
          <p:cNvGrpSpPr/>
          <p:nvPr/>
        </p:nvGrpSpPr>
        <p:grpSpPr>
          <a:xfrm>
            <a:off x="3452797" y="3131912"/>
            <a:ext cx="7344382" cy="900332"/>
            <a:chOff x="3454788" y="4415381"/>
            <a:chExt cx="7344382" cy="900332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EACBD6D8-2DD6-4758-8182-9A3C974C8781}"/>
                </a:ext>
              </a:extLst>
            </p:cNvPr>
            <p:cNvSpPr/>
            <p:nvPr/>
          </p:nvSpPr>
          <p:spPr>
            <a:xfrm>
              <a:off x="3454788" y="4415381"/>
              <a:ext cx="7344382" cy="900332"/>
            </a:xfrm>
            <a:prstGeom prst="roundRect">
              <a:avLst/>
            </a:prstGeom>
            <a:noFill/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371AF54B-C6D0-4723-BFBE-2C6FDBF692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9599" y="4541547"/>
              <a:ext cx="648000" cy="64800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zh-CN" alt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C105FA41-140E-41A4-9FC1-2B02B4374459}"/>
                </a:ext>
              </a:extLst>
            </p:cNvPr>
            <p:cNvSpPr txBox="1"/>
            <p:nvPr/>
          </p:nvSpPr>
          <p:spPr>
            <a:xfrm>
              <a:off x="4662535" y="4603937"/>
              <a:ext cx="1124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D5EAAE35-9168-D0B8-B666-192B5B3F2435}"/>
              </a:ext>
            </a:extLst>
          </p:cNvPr>
          <p:cNvGrpSpPr/>
          <p:nvPr/>
        </p:nvGrpSpPr>
        <p:grpSpPr>
          <a:xfrm>
            <a:off x="3452797" y="1992032"/>
            <a:ext cx="7344382" cy="900332"/>
            <a:chOff x="3454788" y="3064883"/>
            <a:chExt cx="7344382" cy="900332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06D368E0-8B47-306B-FFC2-A3693089CBEE}"/>
                </a:ext>
              </a:extLst>
            </p:cNvPr>
            <p:cNvSpPr/>
            <p:nvPr/>
          </p:nvSpPr>
          <p:spPr>
            <a:xfrm>
              <a:off x="3454788" y="3064883"/>
              <a:ext cx="7344382" cy="900332"/>
            </a:xfrm>
            <a:prstGeom prst="roundRect">
              <a:avLst/>
            </a:prstGeom>
            <a:noFill/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4C7C2A2D-AD55-4B92-F803-50C1F21E25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15393" y="3184407"/>
              <a:ext cx="648000" cy="64800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zh-CN" alt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92115268-9447-C098-5237-C0264127419B}"/>
                </a:ext>
              </a:extLst>
            </p:cNvPr>
            <p:cNvSpPr txBox="1"/>
            <p:nvPr/>
          </p:nvSpPr>
          <p:spPr>
            <a:xfrm>
              <a:off x="4662535" y="3247907"/>
              <a:ext cx="1124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5BE04202-930D-68D8-FE39-87AE0DF19D58}"/>
              </a:ext>
            </a:extLst>
          </p:cNvPr>
          <p:cNvGrpSpPr/>
          <p:nvPr/>
        </p:nvGrpSpPr>
        <p:grpSpPr>
          <a:xfrm>
            <a:off x="3452797" y="5411671"/>
            <a:ext cx="7344382" cy="900332"/>
            <a:chOff x="3454788" y="4415381"/>
            <a:chExt cx="7344382" cy="900332"/>
          </a:xfrm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C95E74F5-BA0D-C58C-E561-61E1164407B4}"/>
                </a:ext>
              </a:extLst>
            </p:cNvPr>
            <p:cNvSpPr/>
            <p:nvPr/>
          </p:nvSpPr>
          <p:spPr>
            <a:xfrm>
              <a:off x="3454788" y="4415381"/>
              <a:ext cx="7344382" cy="900332"/>
            </a:xfrm>
            <a:prstGeom prst="roundRect">
              <a:avLst/>
            </a:prstGeom>
            <a:noFill/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8668244F-709A-FC47-7E92-9971AC532C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9599" y="4541547"/>
              <a:ext cx="648000" cy="64800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zh-CN" alt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4F2C36FE-0887-8F32-1527-2502E9A5BFD6}"/>
                </a:ext>
              </a:extLst>
            </p:cNvPr>
            <p:cNvSpPr txBox="1"/>
            <p:nvPr/>
          </p:nvSpPr>
          <p:spPr>
            <a:xfrm>
              <a:off x="4662535" y="4603937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专业技能</a:t>
              </a: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E9B4CD8C-CDA2-970C-20B2-C639D473C34A}"/>
              </a:ext>
            </a:extLst>
          </p:cNvPr>
          <p:cNvGrpSpPr/>
          <p:nvPr/>
        </p:nvGrpSpPr>
        <p:grpSpPr>
          <a:xfrm>
            <a:off x="3452797" y="4271792"/>
            <a:ext cx="7344382" cy="900332"/>
            <a:chOff x="3454788" y="4415381"/>
            <a:chExt cx="7344382" cy="900332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78AD57D7-C405-FD61-681E-5B47F6B10119}"/>
                </a:ext>
              </a:extLst>
            </p:cNvPr>
            <p:cNvSpPr/>
            <p:nvPr/>
          </p:nvSpPr>
          <p:spPr>
            <a:xfrm>
              <a:off x="3454788" y="4415381"/>
              <a:ext cx="7344382" cy="900332"/>
            </a:xfrm>
            <a:prstGeom prst="roundRect">
              <a:avLst/>
            </a:prstGeom>
            <a:noFill/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60DC5E03-5B10-8642-E4C0-CA47D2206E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9599" y="4541547"/>
              <a:ext cx="648000" cy="64800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zh-CN" alt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990B3AA1-D15F-29CC-77B7-05CDD10B3644}"/>
                </a:ext>
              </a:extLst>
            </p:cNvPr>
            <p:cNvSpPr txBox="1"/>
            <p:nvPr/>
          </p:nvSpPr>
          <p:spPr>
            <a:xfrm>
              <a:off x="4662535" y="4603937"/>
              <a:ext cx="1124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088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9"/>
    </mc:Choice>
    <mc:Fallback xmlns="">
      <p:transition spd="slow" advTm="377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E1B552F5-B2D5-4FEA-8CD5-8A0C32260C57}"/>
              </a:ext>
            </a:extLst>
          </p:cNvPr>
          <p:cNvSpPr/>
          <p:nvPr/>
        </p:nvSpPr>
        <p:spPr>
          <a:xfrm>
            <a:off x="337039" y="121297"/>
            <a:ext cx="11517922" cy="75530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2429"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：基于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ODNN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的波长选择性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OAM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模式全光交叉连接器件设计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A3BB4672-C4D0-7176-F575-729CF4C78F7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408" y="1412776"/>
            <a:ext cx="4407106" cy="46603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45C6B03-142D-3580-7FFF-5C9F4909E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043" y="1513804"/>
            <a:ext cx="4918921" cy="4555751"/>
          </a:xfrm>
          <a:prstGeom prst="rect">
            <a:avLst/>
          </a:prstGeom>
        </p:spPr>
      </p:pic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D692BF76-B778-03BD-7071-DD846DA4A3F8}"/>
              </a:ext>
            </a:extLst>
          </p:cNvPr>
          <p:cNvSpPr/>
          <p:nvPr/>
        </p:nvSpPr>
        <p:spPr>
          <a:xfrm>
            <a:off x="303025" y="1196752"/>
            <a:ext cx="5326913" cy="5472608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5C8D3668-AE0E-42A0-F133-82DC1032054A}"/>
              </a:ext>
            </a:extLst>
          </p:cNvPr>
          <p:cNvSpPr/>
          <p:nvPr/>
        </p:nvSpPr>
        <p:spPr>
          <a:xfrm>
            <a:off x="6528048" y="1196752"/>
            <a:ext cx="5326913" cy="5472608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下 27">
            <a:extLst>
              <a:ext uri="{FF2B5EF4-FFF2-40B4-BE49-F238E27FC236}">
                <a16:creationId xmlns:a16="http://schemas.microsoft.com/office/drawing/2014/main" id="{3FE0AA8B-23B0-0A4D-DC52-7A39A64D7156}"/>
              </a:ext>
            </a:extLst>
          </p:cNvPr>
          <p:cNvSpPr/>
          <p:nvPr/>
        </p:nvSpPr>
        <p:spPr>
          <a:xfrm rot="16200000">
            <a:off x="5762496" y="3472655"/>
            <a:ext cx="720080" cy="63276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49E750E-6FBC-0F5E-2E1E-A2BEDDC5D0DE}"/>
              </a:ext>
            </a:extLst>
          </p:cNvPr>
          <p:cNvSpPr txBox="1"/>
          <p:nvPr/>
        </p:nvSpPr>
        <p:spPr>
          <a:xfrm>
            <a:off x="648353" y="6000598"/>
            <a:ext cx="45835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/>
              <a:t>Operating principles for the selectable manipulation of multiwavelength OAM mode cross-transformation via wavelength-dependent R-D2NNs.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C5E5BA2-2373-6EC6-51CA-E9E583513A1F}"/>
              </a:ext>
            </a:extLst>
          </p:cNvPr>
          <p:cNvSpPr txBox="1"/>
          <p:nvPr/>
        </p:nvSpPr>
        <p:spPr>
          <a:xfrm>
            <a:off x="6732043" y="6014053"/>
            <a:ext cx="49938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/>
              <a:t>Optical characterization of selectable OAM mode-wavelength cross-transformation operations.</a:t>
            </a:r>
          </a:p>
        </p:txBody>
      </p:sp>
    </p:spTree>
    <p:extLst>
      <p:ext uri="{BB962C8B-B14F-4D97-AF65-F5344CB8AC3E}">
        <p14:creationId xmlns:p14="http://schemas.microsoft.com/office/powerpoint/2010/main" val="354181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3"/>
    </mc:Choice>
    <mc:Fallback xmlns="">
      <p:transition spd="slow" advTm="5384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E01BE-0016-8D4B-D1EE-1FD44008B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2A265202-672F-6F4F-169B-0E3AFE1D47B5}"/>
              </a:ext>
            </a:extLst>
          </p:cNvPr>
          <p:cNvSpPr/>
          <p:nvPr/>
        </p:nvSpPr>
        <p:spPr>
          <a:xfrm>
            <a:off x="337039" y="175165"/>
            <a:ext cx="11517922" cy="75530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24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：基于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ODNN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的波长选择性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OAM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模式全光交叉连接器件设计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56647A2-0D77-730D-9B3B-01AB1629B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1022226"/>
            <a:ext cx="3453083" cy="21965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0ED0348-E82F-1FF8-5EA3-4EBD71EE2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28" y="946720"/>
            <a:ext cx="4015590" cy="239736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52C4E1E1-A7BB-55B8-A0B4-2B143B45B328}"/>
              </a:ext>
            </a:extLst>
          </p:cNvPr>
          <p:cNvSpPr txBox="1"/>
          <p:nvPr/>
        </p:nvSpPr>
        <p:spPr>
          <a:xfrm>
            <a:off x="207438" y="3218815"/>
            <a:ext cx="5200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/>
              <a:t>Quantitative characterization of the performance in selectable OAM mode-wavelength cross-transformations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ADBB2D7-B5FA-C294-B7B6-428786F4779C}"/>
              </a:ext>
            </a:extLst>
          </p:cNvPr>
          <p:cNvSpPr txBox="1"/>
          <p:nvPr/>
        </p:nvSpPr>
        <p:spPr>
          <a:xfrm>
            <a:off x="6393884" y="3308346"/>
            <a:ext cx="6097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 </a:t>
            </a:r>
            <a:r>
              <a:rPr lang="en-US" altLang="zh-CN" sz="1200" b="1" dirty="0"/>
              <a:t>FDTD full-wave numerical simulation of silicon-based </a:t>
            </a:r>
            <a:r>
              <a:rPr lang="en-US" altLang="zh-CN" sz="1200" b="1" dirty="0" err="1"/>
              <a:t>metasurface</a:t>
            </a:r>
            <a:r>
              <a:rPr lang="en-US" altLang="zh-CN" sz="1200" b="1" dirty="0"/>
              <a:t> unit structures</a:t>
            </a:r>
            <a:endParaRPr lang="zh-CN" altLang="en-US" sz="1200" b="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6DD161B-549A-C300-A423-E884DF0D8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49" y="3729164"/>
            <a:ext cx="5275615" cy="238583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BD34251-0A55-CC7E-0D2D-3E15D667DD3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2134" y="3580245"/>
            <a:ext cx="3266087" cy="279857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3C2B6BA-7A48-B2F2-9654-CD78CC4CE83F}"/>
              </a:ext>
            </a:extLst>
          </p:cNvPr>
          <p:cNvSpPr txBox="1"/>
          <p:nvPr/>
        </p:nvSpPr>
        <p:spPr>
          <a:xfrm>
            <a:off x="3047376" y="6244683"/>
            <a:ext cx="6097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/>
              <a:t>Quantitative characterization of the performance in selectable OAM mode-wavelength cross-transformations.</a:t>
            </a:r>
          </a:p>
        </p:txBody>
      </p:sp>
    </p:spTree>
    <p:extLst>
      <p:ext uri="{BB962C8B-B14F-4D97-AF65-F5344CB8AC3E}">
        <p14:creationId xmlns:p14="http://schemas.microsoft.com/office/powerpoint/2010/main" val="333373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3"/>
    </mc:Choice>
    <mc:Fallback xmlns="">
      <p:transition spd="slow" advTm="5384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E6D20-305E-B717-2E36-F3693EDBD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BAD7D3FD-68BD-D8AC-B580-596DE31AF546}"/>
              </a:ext>
            </a:extLst>
          </p:cNvPr>
          <p:cNvSpPr/>
          <p:nvPr/>
        </p:nvSpPr>
        <p:spPr>
          <a:xfrm>
            <a:off x="337039" y="175165"/>
            <a:ext cx="11517922" cy="75530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2429">
              <a:defRPr/>
            </a:pPr>
            <a:r>
              <a:rPr lang="zh-CN" altLang="en-US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en-US" altLang="zh-CN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：基于</a:t>
            </a:r>
            <a:r>
              <a:rPr lang="en-US" altLang="zh-CN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ODNN</a:t>
            </a:r>
            <a:r>
              <a:rPr lang="zh-CN" altLang="en-US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的多维</a:t>
            </a:r>
            <a:r>
              <a:rPr lang="en-US" altLang="zh-CN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OAM</a:t>
            </a:r>
            <a:r>
              <a:rPr lang="zh-CN" altLang="en-US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模式</a:t>
            </a:r>
            <a:r>
              <a:rPr lang="en-US" altLang="zh-CN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Add/Drop</a:t>
            </a:r>
            <a:r>
              <a:rPr lang="zh-CN" altLang="en-US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光路由器件设计</a:t>
            </a:r>
            <a:endParaRPr lang="en-US" altLang="zh-CN" sz="2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6609E39-1C66-25D5-A0DE-7BE7BE99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42" y="1142171"/>
            <a:ext cx="4967067" cy="468267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D682D66-8B64-B10C-8024-271B73527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340" y="1052735"/>
            <a:ext cx="2893333" cy="4648933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FE15B18C-EADB-F49C-BD4F-74350C225FFF}"/>
              </a:ext>
            </a:extLst>
          </p:cNvPr>
          <p:cNvSpPr/>
          <p:nvPr/>
        </p:nvSpPr>
        <p:spPr>
          <a:xfrm>
            <a:off x="191344" y="1043569"/>
            <a:ext cx="5976664" cy="5337759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09030BD0-EA60-4CCC-FFC1-060E1B263D2E}"/>
              </a:ext>
            </a:extLst>
          </p:cNvPr>
          <p:cNvSpPr/>
          <p:nvPr/>
        </p:nvSpPr>
        <p:spPr>
          <a:xfrm>
            <a:off x="7320136" y="1052735"/>
            <a:ext cx="4536504" cy="5337759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箭头: 下 7">
            <a:extLst>
              <a:ext uri="{FF2B5EF4-FFF2-40B4-BE49-F238E27FC236}">
                <a16:creationId xmlns:a16="http://schemas.microsoft.com/office/drawing/2014/main" id="{1415FE8B-437F-D807-DF75-E678703738E1}"/>
              </a:ext>
            </a:extLst>
          </p:cNvPr>
          <p:cNvSpPr/>
          <p:nvPr/>
        </p:nvSpPr>
        <p:spPr>
          <a:xfrm rot="5400000">
            <a:off x="6312765" y="3527164"/>
            <a:ext cx="720080" cy="63276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748C25E-7619-D0C8-0CCF-BF443CA3C1CE}"/>
              </a:ext>
            </a:extLst>
          </p:cNvPr>
          <p:cNvSpPr txBox="1"/>
          <p:nvPr/>
        </p:nvSpPr>
        <p:spPr>
          <a:xfrm>
            <a:off x="298979" y="5814431"/>
            <a:ext cx="57613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/>
              <a:t>Principles of OAM Channel Uploading and Downloading (Multiplexing/Demultiplexing) in Spatial Optical Communication</a:t>
            </a:r>
            <a:endParaRPr lang="zh-CN" altLang="en-US" sz="12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542E720-E99D-5CD6-0CDD-944D1F3CD5D2}"/>
              </a:ext>
            </a:extLst>
          </p:cNvPr>
          <p:cNvSpPr txBox="1"/>
          <p:nvPr/>
        </p:nvSpPr>
        <p:spPr>
          <a:xfrm>
            <a:off x="7722686" y="5795681"/>
            <a:ext cx="3960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/>
              <a:t>Optical Field Transmission Quality Evaluation for Multi-dimensional OAM Channels</a:t>
            </a:r>
            <a:endParaRPr lang="zh-CN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53400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3"/>
    </mc:Choice>
    <mc:Fallback xmlns="">
      <p:transition spd="slow" advTm="5384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57F28-A6A2-D484-40BF-0A820EA40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9820932A-1572-9DED-EC00-7B87A3855565}"/>
              </a:ext>
            </a:extLst>
          </p:cNvPr>
          <p:cNvSpPr/>
          <p:nvPr/>
        </p:nvSpPr>
        <p:spPr>
          <a:xfrm>
            <a:off x="337039" y="175165"/>
            <a:ext cx="11517922" cy="75530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24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：基于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ODNN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的多维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OAM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模式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Add/Drop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光路由器件设计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247AD84-2833-8ECE-F31F-A6F61B5FE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989930"/>
            <a:ext cx="4432892" cy="21682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BAD358D-EBF8-367C-D9C0-2316078BA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3420603"/>
            <a:ext cx="2850150" cy="269878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B83F456-3168-4A79-3A44-B5686BCAE61C}"/>
              </a:ext>
            </a:extLst>
          </p:cNvPr>
          <p:cNvSpPr txBox="1"/>
          <p:nvPr/>
        </p:nvSpPr>
        <p:spPr>
          <a:xfrm>
            <a:off x="151254" y="3162418"/>
            <a:ext cx="60972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/>
              <a:t>Schematic diagram of a four-layer cascaded </a:t>
            </a:r>
            <a:r>
              <a:rPr lang="en-US" altLang="zh-CN" sz="1200" b="1" dirty="0" err="1"/>
              <a:t>metasurface</a:t>
            </a:r>
            <a:r>
              <a:rPr lang="en-US" altLang="zh-CN" sz="1200" b="1" dirty="0"/>
              <a:t> device</a:t>
            </a:r>
            <a:endParaRPr lang="zh-CN" altLang="en-US" sz="1200" b="1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EE1ADA4A-0642-9A40-DB01-2F4E6C806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078" y="6119389"/>
            <a:ext cx="37850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Results of a two-dimensional parameter scan of the transmission properties of meta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surface</a:t>
            </a:r>
            <a:r>
              <a:rPr kumimoji="0" lang="zh-CN" altLang="zh-CN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units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9591F2B-B60B-9D7B-9A4C-B977489FB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096" y="1437503"/>
            <a:ext cx="4478445" cy="405442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48196A2-3D2C-B836-EDD9-3AC00504EA92}"/>
              </a:ext>
            </a:extLst>
          </p:cNvPr>
          <p:cNvSpPr txBox="1"/>
          <p:nvPr/>
        </p:nvSpPr>
        <p:spPr>
          <a:xfrm>
            <a:off x="6528048" y="5491930"/>
            <a:ext cx="5760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/>
              <a:t>Quantitative characterization of</a:t>
            </a:r>
            <a:r>
              <a:rPr lang="en-US" altLang="zh-CN" sz="1200" b="1" dirty="0"/>
              <a:t> OAM Channel Uploading and Downloading (Multiplexing/Demultiplexing) in Spatial Optical Communication</a:t>
            </a:r>
            <a:endParaRPr lang="zh-CN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00292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3"/>
    </mc:Choice>
    <mc:Fallback xmlns="">
      <p:transition spd="slow" advTm="5384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5C805-ED6B-4CB6-56C8-21AE0B73D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BF3988EE-73CC-6B71-FE84-7B88773E0C11}"/>
              </a:ext>
            </a:extLst>
          </p:cNvPr>
          <p:cNvSpPr/>
          <p:nvPr/>
        </p:nvSpPr>
        <p:spPr>
          <a:xfrm>
            <a:off x="337039" y="175165"/>
            <a:ext cx="11517922" cy="75530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24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EVS+RGB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Sensor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成像数据处理与融合插帧系统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3AE4DF3-2D3B-2C7B-AE99-3E6CF31ADA74}"/>
              </a:ext>
            </a:extLst>
          </p:cNvPr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3EB99455-F069-F6BA-9FC3-96D348958510}"/>
              </a:ext>
            </a:extLst>
          </p:cNvPr>
          <p:cNvSpPr/>
          <p:nvPr/>
        </p:nvSpPr>
        <p:spPr>
          <a:xfrm>
            <a:off x="317295" y="1276774"/>
            <a:ext cx="1640378" cy="620404"/>
          </a:xfrm>
          <a:prstGeom prst="roundRect">
            <a:avLst/>
          </a:prstGeom>
          <a:solidFill>
            <a:srgbClr val="E0F2FE"/>
          </a:solidFill>
          <a:ln w="635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rtlCol="0" anchor="ctr"/>
          <a:lstStyle/>
          <a:p>
            <a:pPr algn="ctr">
              <a:defRPr sz="1200" b="1">
                <a:solidFill>
                  <a:srgbClr val="0369A1"/>
                </a:solidFill>
                <a:latin typeface="Microsoft YaHei"/>
              </a:defRPr>
            </a:pPr>
            <a:r>
              <a:rPr dirty="0"/>
              <a:t>RGB </a:t>
            </a:r>
            <a:r>
              <a:rPr dirty="0" err="1"/>
              <a:t>相机</a:t>
            </a:r>
            <a:br>
              <a:rPr dirty="0"/>
            </a:br>
            <a:r>
              <a:rPr dirty="0" err="1"/>
              <a:t>颜色</a:t>
            </a:r>
            <a:r>
              <a:rPr dirty="0"/>
              <a:t> / </a:t>
            </a:r>
            <a:r>
              <a:rPr dirty="0" err="1"/>
              <a:t>纹理</a:t>
            </a:r>
            <a:r>
              <a:rPr dirty="0"/>
              <a:t> / </a:t>
            </a:r>
            <a:r>
              <a:rPr dirty="0" err="1"/>
              <a:t>绝对亮度</a:t>
            </a:r>
            <a:endParaRPr dirty="0"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097FB2D8-C1F2-A1FD-E00F-AB24FA7976D0}"/>
              </a:ext>
            </a:extLst>
          </p:cNvPr>
          <p:cNvSpPr/>
          <p:nvPr/>
        </p:nvSpPr>
        <p:spPr>
          <a:xfrm>
            <a:off x="317295" y="2238666"/>
            <a:ext cx="1640378" cy="620404"/>
          </a:xfrm>
          <a:prstGeom prst="roundRect">
            <a:avLst/>
          </a:prstGeom>
          <a:solidFill>
            <a:srgbClr val="D1FAE5"/>
          </a:solidFill>
          <a:ln w="63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rtlCol="0" anchor="ctr"/>
          <a:lstStyle/>
          <a:p>
            <a:pPr algn="ctr">
              <a:defRPr sz="1200" b="1">
                <a:solidFill>
                  <a:srgbClr val="047857"/>
                </a:solidFill>
                <a:latin typeface="Microsoft YaHei"/>
              </a:defRPr>
            </a:pPr>
            <a:r>
              <a:rPr dirty="0"/>
              <a:t>EVS </a:t>
            </a:r>
            <a:r>
              <a:rPr dirty="0" err="1"/>
              <a:t>相机</a:t>
            </a:r>
            <a:br>
              <a:rPr dirty="0"/>
            </a:br>
            <a:r>
              <a:rPr dirty="0" err="1"/>
              <a:t>微秒级帧间变化</a:t>
            </a:r>
            <a:endParaRPr dirty="0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9FAB2318-8DD6-59EF-840F-8B838419F7CE}"/>
              </a:ext>
            </a:extLst>
          </p:cNvPr>
          <p:cNvSpPr/>
          <p:nvPr/>
        </p:nvSpPr>
        <p:spPr>
          <a:xfrm>
            <a:off x="2614172" y="1665467"/>
            <a:ext cx="1707332" cy="753348"/>
          </a:xfrm>
          <a:prstGeom prst="roundRect">
            <a:avLst/>
          </a:prstGeom>
          <a:solidFill>
            <a:srgbClr val="EDE9FE"/>
          </a:solidFill>
          <a:ln w="635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rtlCol="0" anchor="ctr"/>
          <a:lstStyle/>
          <a:p>
            <a:pPr algn="ctr">
              <a:defRPr sz="1200" b="1">
                <a:solidFill>
                  <a:srgbClr val="6D28D9"/>
                </a:solidFill>
                <a:latin typeface="Microsoft YaHei"/>
              </a:defRPr>
            </a:pPr>
            <a:r>
              <a:rPr dirty="0" err="1"/>
              <a:t>融合插帧算法</a:t>
            </a:r>
            <a:br>
              <a:rPr dirty="0"/>
            </a:br>
            <a:r>
              <a:rPr dirty="0" err="1"/>
              <a:t>把异步事件嵌入</a:t>
            </a:r>
            <a:r>
              <a:rPr dirty="0"/>
              <a:t> RGB </a:t>
            </a:r>
            <a:r>
              <a:rPr dirty="0" err="1"/>
              <a:t>帧间</a:t>
            </a:r>
            <a:endParaRPr dirty="0"/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F0719274-B4AD-9454-DFCF-0B43AC562E06}"/>
              </a:ext>
            </a:extLst>
          </p:cNvPr>
          <p:cNvSpPr/>
          <p:nvPr/>
        </p:nvSpPr>
        <p:spPr>
          <a:xfrm>
            <a:off x="4807861" y="1666094"/>
            <a:ext cx="1707332" cy="753348"/>
          </a:xfrm>
          <a:prstGeom prst="roundRect">
            <a:avLst/>
          </a:prstGeom>
          <a:solidFill>
            <a:srgbClr val="FEF3C7"/>
          </a:solidFill>
          <a:ln w="63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rtlCol="0" anchor="ctr"/>
          <a:lstStyle/>
          <a:p>
            <a:pPr algn="ctr">
              <a:defRPr sz="1200" b="1">
                <a:solidFill>
                  <a:srgbClr val="92400E"/>
                </a:solidFill>
                <a:latin typeface="Microsoft YaHei"/>
              </a:defRPr>
            </a:pPr>
            <a:r>
              <a:rPr dirty="0" err="1"/>
              <a:t>输出能力</a:t>
            </a:r>
            <a:br>
              <a:rPr dirty="0"/>
            </a:br>
            <a:r>
              <a:rPr dirty="0" err="1"/>
              <a:t>高帧率</a:t>
            </a:r>
            <a:r>
              <a:rPr dirty="0"/>
              <a:t> RGB </a:t>
            </a:r>
            <a:r>
              <a:rPr dirty="0" err="1"/>
              <a:t>视频</a:t>
            </a:r>
            <a:r>
              <a:rPr dirty="0"/>
              <a:t> / </a:t>
            </a:r>
            <a:r>
              <a:rPr dirty="0" err="1"/>
              <a:t>慢动作</a:t>
            </a:r>
            <a:endParaRPr dirty="0"/>
          </a:p>
        </p:txBody>
      </p:sp>
      <p:cxnSp>
        <p:nvCxnSpPr>
          <p:cNvPr id="16" name="Connector 11">
            <a:extLst>
              <a:ext uri="{FF2B5EF4-FFF2-40B4-BE49-F238E27FC236}">
                <a16:creationId xmlns:a16="http://schemas.microsoft.com/office/drawing/2014/main" id="{0F7A91EB-8DE1-EC61-FB80-1C27389B1266}"/>
              </a:ext>
            </a:extLst>
          </p:cNvPr>
          <p:cNvCxnSpPr>
            <a:cxnSpLocks/>
          </p:cNvCxnSpPr>
          <p:nvPr/>
        </p:nvCxnSpPr>
        <p:spPr>
          <a:xfrm>
            <a:off x="2031894" y="1589602"/>
            <a:ext cx="468679" cy="233885"/>
          </a:xfrm>
          <a:prstGeom prst="line">
            <a:avLst/>
          </a:prstGeom>
          <a:ln w="2286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2">
            <a:extLst>
              <a:ext uri="{FF2B5EF4-FFF2-40B4-BE49-F238E27FC236}">
                <a16:creationId xmlns:a16="http://schemas.microsoft.com/office/drawing/2014/main" id="{3E6E377E-7CDE-08BD-F6B5-5A10719B2088}"/>
              </a:ext>
            </a:extLst>
          </p:cNvPr>
          <p:cNvCxnSpPr>
            <a:cxnSpLocks/>
          </p:cNvCxnSpPr>
          <p:nvPr/>
        </p:nvCxnSpPr>
        <p:spPr>
          <a:xfrm flipV="1">
            <a:off x="2029114" y="2282615"/>
            <a:ext cx="471459" cy="272400"/>
          </a:xfrm>
          <a:prstGeom prst="line">
            <a:avLst/>
          </a:prstGeom>
          <a:ln w="2286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3">
            <a:extLst>
              <a:ext uri="{FF2B5EF4-FFF2-40B4-BE49-F238E27FC236}">
                <a16:creationId xmlns:a16="http://schemas.microsoft.com/office/drawing/2014/main" id="{E198E90E-1D64-BAED-17AE-B365EADDC6E0}"/>
              </a:ext>
            </a:extLst>
          </p:cNvPr>
          <p:cNvCxnSpPr>
            <a:cxnSpLocks/>
          </p:cNvCxnSpPr>
          <p:nvPr/>
        </p:nvCxnSpPr>
        <p:spPr>
          <a:xfrm>
            <a:off x="4397297" y="2042141"/>
            <a:ext cx="334771" cy="0"/>
          </a:xfrm>
          <a:prstGeom prst="line">
            <a:avLst/>
          </a:prstGeom>
          <a:ln w="2286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4">
            <a:extLst>
              <a:ext uri="{FF2B5EF4-FFF2-40B4-BE49-F238E27FC236}">
                <a16:creationId xmlns:a16="http://schemas.microsoft.com/office/drawing/2014/main" id="{E530B128-AB28-4594-2FC5-39CFF8F35531}"/>
              </a:ext>
            </a:extLst>
          </p:cNvPr>
          <p:cNvSpPr/>
          <p:nvPr/>
        </p:nvSpPr>
        <p:spPr>
          <a:xfrm>
            <a:off x="5353702" y="4941168"/>
            <a:ext cx="6501259" cy="13681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016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8CA7F83E-AE18-7B65-D5DC-A630A12D5640}"/>
              </a:ext>
            </a:extLst>
          </p:cNvPr>
          <p:cNvSpPr txBox="1"/>
          <p:nvPr/>
        </p:nvSpPr>
        <p:spPr>
          <a:xfrm>
            <a:off x="5495434" y="5211140"/>
            <a:ext cx="62482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475569"/>
                </a:solidFill>
                <a:latin typeface="Microsoft YaHei"/>
              </a:defRPr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普通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RGB 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插帧缺少帧间观测，EVS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正好提供这部分信息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插帧算法的价值，是把双传感器优势转成高帧率视频能力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RGB+EVS 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融合相机因此可以更好地实现插帧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D6949C7B-B8FE-3375-4493-69BFE0A6B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929" y="1061101"/>
            <a:ext cx="4774032" cy="35805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C37787A-BAD3-3CDA-4FCB-9D482B11A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34" y="2935161"/>
            <a:ext cx="4772800" cy="377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4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3"/>
    </mc:Choice>
    <mc:Fallback xmlns="">
      <p:transition spd="slow" advTm="5384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5C805-ED6B-4CB6-56C8-21AE0B73D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BF3988EE-73CC-6B71-FE84-7B88773E0C11}"/>
              </a:ext>
            </a:extLst>
          </p:cNvPr>
          <p:cNvSpPr/>
          <p:nvPr/>
        </p:nvSpPr>
        <p:spPr>
          <a:xfrm>
            <a:off x="337039" y="175165"/>
            <a:ext cx="11517922" cy="75530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24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EVS+RGB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Sensor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成像数据处理与融合插帧系统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3AE4DF3-2D3B-2C7B-AE99-3E6CF31ADA74}"/>
              </a:ext>
            </a:extLst>
          </p:cNvPr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interpolated">
            <a:hlinkClick r:id="" action="ppaction://media"/>
            <a:extLst>
              <a:ext uri="{FF2B5EF4-FFF2-40B4-BE49-F238E27FC236}">
                <a16:creationId xmlns:a16="http://schemas.microsoft.com/office/drawing/2014/main" id="{A7A20D66-543F-F516-841A-2D1E689B41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07440" y="1114074"/>
            <a:ext cx="3245778" cy="2912307"/>
          </a:xfrm>
          <a:prstGeom prst="rect">
            <a:avLst/>
          </a:prstGeom>
        </p:spPr>
      </p:pic>
      <p:pic>
        <p:nvPicPr>
          <p:cNvPr id="8" name="interpolated">
            <a:hlinkClick r:id="" action="ppaction://media"/>
            <a:extLst>
              <a:ext uri="{FF2B5EF4-FFF2-40B4-BE49-F238E27FC236}">
                <a16:creationId xmlns:a16="http://schemas.microsoft.com/office/drawing/2014/main" id="{6A448C19-87AA-9E80-2860-7AEA87BB6CF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58405" y="1114075"/>
            <a:ext cx="3245777" cy="291230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BAF18EE-9850-7C22-BC9F-F7FF4FE08530}"/>
              </a:ext>
            </a:extLst>
          </p:cNvPr>
          <p:cNvSpPr txBox="1"/>
          <p:nvPr/>
        </p:nvSpPr>
        <p:spPr>
          <a:xfrm>
            <a:off x="6461491" y="4149080"/>
            <a:ext cx="46292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帧</a:t>
            </a: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/7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帧插帧效果对比：</a:t>
            </a: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RGB+EVS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融合信息用于重建高速运动过程中的中间帧，提升视频流畅度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9A837586-F610-C4C3-DD45-2C7D5CA8D70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1361"/>
          <a:stretch>
            <a:fillRect/>
          </a:stretch>
        </p:blipFill>
        <p:spPr>
          <a:xfrm>
            <a:off x="674709" y="1032480"/>
            <a:ext cx="4163307" cy="359785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BF1514BE-5AB3-63DC-57B3-884470DD03C5}"/>
              </a:ext>
            </a:extLst>
          </p:cNvPr>
          <p:cNvSpPr/>
          <p:nvPr/>
        </p:nvSpPr>
        <p:spPr>
          <a:xfrm>
            <a:off x="6528048" y="5067304"/>
            <a:ext cx="2482271" cy="854811"/>
          </a:xfrm>
          <a:prstGeom prst="roundRect">
            <a:avLst/>
          </a:prstGeom>
          <a:solidFill>
            <a:srgbClr val="E8F7FE"/>
          </a:solidFill>
          <a:ln w="15240">
            <a:solidFill>
              <a:srgbClr val="0091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rtlCol="0" anchor="ctr"/>
          <a:lstStyle/>
          <a:p>
            <a:pPr algn="ctr">
              <a:defRPr sz="1800" b="1">
                <a:solidFill>
                  <a:srgbClr val="0369A1"/>
                </a:solidFill>
                <a:latin typeface="Microsoft YaHei"/>
              </a:defRPr>
            </a:pPr>
            <a:r>
              <a:rPr lang="zh-CN" altLang="en-US" b="1" dirty="0">
                <a:solidFill>
                  <a:srgbClr val="0069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最高</a:t>
            </a:r>
            <a:r>
              <a:rPr sz="1800" b="1" dirty="0">
                <a:solidFill>
                  <a:srgbClr val="0069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+</a:t>
            </a:r>
            <a:r>
              <a:rPr lang="en-US" altLang="zh-CN" b="1" dirty="0">
                <a:solidFill>
                  <a:srgbClr val="0069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4.43</a:t>
            </a:r>
            <a:r>
              <a:rPr sz="1800" b="1" dirty="0">
                <a:solidFill>
                  <a:srgbClr val="0069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dB</a:t>
            </a: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2F70194B-1015-08F6-F85C-685B737933AF}"/>
              </a:ext>
            </a:extLst>
          </p:cNvPr>
          <p:cNvSpPr txBox="1"/>
          <p:nvPr/>
        </p:nvSpPr>
        <p:spPr>
          <a:xfrm>
            <a:off x="6336019" y="5978971"/>
            <a:ext cx="29255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相比其他主流方法，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PSNR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最高提升约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4.43 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dB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Rounded Rectangle 13">
            <a:extLst>
              <a:ext uri="{FF2B5EF4-FFF2-40B4-BE49-F238E27FC236}">
                <a16:creationId xmlns:a16="http://schemas.microsoft.com/office/drawing/2014/main" id="{5E267639-A9EC-C9E1-655B-637D1719EC13}"/>
              </a:ext>
            </a:extLst>
          </p:cNvPr>
          <p:cNvSpPr/>
          <p:nvPr/>
        </p:nvSpPr>
        <p:spPr>
          <a:xfrm>
            <a:off x="9369318" y="5067304"/>
            <a:ext cx="2528831" cy="854811"/>
          </a:xfrm>
          <a:prstGeom prst="roundRect">
            <a:avLst/>
          </a:prstGeom>
          <a:solidFill>
            <a:srgbClr val="E6FAEF"/>
          </a:solidFill>
          <a:ln w="15240">
            <a:solidFill>
              <a:srgbClr val="0084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rtlCol="0" anchor="ctr"/>
          <a:lstStyle/>
          <a:p>
            <a:pPr algn="ctr">
              <a:defRPr sz="1800" b="1">
                <a:solidFill>
                  <a:srgbClr val="047857"/>
                </a:solidFill>
                <a:latin typeface="Microsoft YaHei"/>
              </a:defRPr>
            </a:pPr>
            <a:r>
              <a:rPr lang="zh-CN" altLang="en-US" dirty="0">
                <a:solidFill>
                  <a:srgbClr val="00846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最高</a:t>
            </a:r>
            <a:r>
              <a:rPr lang="en-US" altLang="zh-CN" dirty="0">
                <a:solidFill>
                  <a:srgbClr val="00846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-0.0087</a:t>
            </a:r>
            <a:endParaRPr dirty="0">
              <a:solidFill>
                <a:srgbClr val="00846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BF50A150-E49A-67A1-14B7-25BF5766DA77}"/>
              </a:ext>
            </a:extLst>
          </p:cNvPr>
          <p:cNvSpPr txBox="1"/>
          <p:nvPr/>
        </p:nvSpPr>
        <p:spPr>
          <a:xfrm>
            <a:off x="9273173" y="5978971"/>
            <a:ext cx="2721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相比其他主流方法， 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LPIPS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最高下降约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21.0%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0533EE23-B6C3-CC1D-95C0-CA1C3D8D7A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714" y="4732351"/>
            <a:ext cx="5435838" cy="206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9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3"/>
    </mc:Choice>
    <mc:Fallback xmlns="">
      <p:transition spd="slow" advTm="53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1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760A68D-154D-24C1-FF56-C721A2EB4EA0}"/>
              </a:ext>
            </a:extLst>
          </p:cNvPr>
          <p:cNvSpPr/>
          <p:nvPr/>
        </p:nvSpPr>
        <p:spPr>
          <a:xfrm>
            <a:off x="337039" y="175165"/>
            <a:ext cx="11517922" cy="75530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024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专业技能</a:t>
            </a:r>
            <a:endParaRPr kumimoji="0" lang="en-US" altLang="zh-CN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20CFFD3-7791-0F48-B25C-7FE196BEADC2}"/>
              </a:ext>
            </a:extLst>
          </p:cNvPr>
          <p:cNvGrpSpPr/>
          <p:nvPr/>
        </p:nvGrpSpPr>
        <p:grpSpPr>
          <a:xfrm>
            <a:off x="1076565" y="3212976"/>
            <a:ext cx="9985755" cy="2880433"/>
            <a:chOff x="2207568" y="2661707"/>
            <a:chExt cx="9985755" cy="2880433"/>
          </a:xfrm>
          <a:solidFill>
            <a:schemeClr val="bg1"/>
          </a:solidFill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3CA2C15-B5C1-9C9E-7AA5-ADCE4DFF4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91194" y="2662140"/>
              <a:ext cx="4902129" cy="2880000"/>
            </a:xfrm>
            <a:prstGeom prst="rect">
              <a:avLst/>
            </a:prstGeom>
            <a:grpFill/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1E7F23F-A702-C3B5-E3CB-96A96D7E7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7568" y="2661707"/>
              <a:ext cx="4902127" cy="2880000"/>
            </a:xfrm>
            <a:prstGeom prst="rect">
              <a:avLst/>
            </a:prstGeom>
            <a:grpFill/>
          </p:spPr>
        </p:pic>
      </p:grpSp>
      <p:sp>
        <p:nvSpPr>
          <p:cNvPr id="8" name="Rectangle 2">
            <a:extLst>
              <a:ext uri="{FF2B5EF4-FFF2-40B4-BE49-F238E27FC236}">
                <a16:creationId xmlns:a16="http://schemas.microsoft.com/office/drawing/2014/main" id="{B990EF4E-5620-8022-0F8C-A2012031E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039" y="1418859"/>
            <a:ext cx="1124059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dirty="0"/>
              <a:t>1</a:t>
            </a:r>
            <a:r>
              <a:rPr lang="zh-CN" altLang="en-US" dirty="0"/>
              <a:t>、光学建模与系统仿真：具备光场传播与衍射理论基础，能够使用 </a:t>
            </a:r>
            <a:r>
              <a:rPr lang="en-US" altLang="zh-CN" dirty="0"/>
              <a:t>MATLAB</a:t>
            </a:r>
            <a:r>
              <a:rPr lang="zh-CN" altLang="en-US" dirty="0"/>
              <a:t>、</a:t>
            </a:r>
            <a:r>
              <a:rPr lang="en-US" altLang="zh-CN" dirty="0"/>
              <a:t>Python </a:t>
            </a:r>
            <a:r>
              <a:rPr lang="zh-CN" altLang="en-US" dirty="0"/>
              <a:t>完成光束传输、衍射传播及光学系统数值建模；熟悉 </a:t>
            </a:r>
            <a:r>
              <a:rPr lang="en-US" altLang="zh-CN" dirty="0"/>
              <a:t>ODNN </a:t>
            </a:r>
            <a:r>
              <a:rPr lang="zh-CN" altLang="en-US" dirty="0"/>
              <a:t>模型构建、训练优化及逆向设计，具备 </a:t>
            </a:r>
            <a:r>
              <a:rPr lang="en-US" altLang="zh-CN" dirty="0"/>
              <a:t>OAM/CVB </a:t>
            </a:r>
            <a:r>
              <a:rPr lang="zh-CN" altLang="en-US" dirty="0"/>
              <a:t>模式调控与性能评估能力；熟悉 </a:t>
            </a:r>
            <a:r>
              <a:rPr lang="en-US" altLang="zh-CN" dirty="0" err="1"/>
              <a:t>Zemax</a:t>
            </a:r>
            <a:r>
              <a:rPr lang="zh-CN" altLang="en-US" dirty="0"/>
              <a:t>、</a:t>
            </a:r>
            <a:r>
              <a:rPr lang="en-US" altLang="zh-CN" dirty="0" err="1"/>
              <a:t>Lumerical</a:t>
            </a:r>
            <a:r>
              <a:rPr lang="en-US" altLang="zh-CN" dirty="0"/>
              <a:t> FDTD</a:t>
            </a:r>
            <a:r>
              <a:rPr lang="zh-CN" altLang="en-US" dirty="0"/>
              <a:t>，可结合 </a:t>
            </a:r>
            <a:r>
              <a:rPr lang="en-US" altLang="zh-CN" dirty="0"/>
              <a:t>MTF</a:t>
            </a:r>
            <a:r>
              <a:rPr lang="zh-CN" altLang="en-US" dirty="0"/>
              <a:t>、点列图、场曲</a:t>
            </a:r>
            <a:r>
              <a:rPr lang="en-US" altLang="zh-CN" dirty="0"/>
              <a:t>/</a:t>
            </a:r>
            <a:r>
              <a:rPr lang="zh-CN" altLang="en-US" dirty="0"/>
              <a:t>畸变、</a:t>
            </a:r>
            <a:r>
              <a:rPr lang="en-US" altLang="zh-CN" dirty="0"/>
              <a:t>CRA </a:t>
            </a:r>
            <a:r>
              <a:rPr lang="zh-CN" altLang="en-US" dirty="0"/>
              <a:t>等指标开展成像系统及光学器件性能分析。</a:t>
            </a:r>
            <a:endParaRPr lang="en-US" altLang="zh-CN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6558CE8-0945-D509-F9D2-EAE913992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75" y="4945534"/>
            <a:ext cx="1151792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dirty="0"/>
              <a:t>3</a:t>
            </a:r>
            <a:r>
              <a:rPr lang="zh-CN" altLang="en-US" dirty="0"/>
              <a:t>、自动化测试与数据处理：熟练使用 </a:t>
            </a:r>
            <a:r>
              <a:rPr lang="en-US" altLang="zh-CN" dirty="0"/>
              <a:t>Python</a:t>
            </a:r>
            <a:r>
              <a:rPr lang="zh-CN" altLang="en-US" dirty="0"/>
              <a:t>、</a:t>
            </a:r>
            <a:r>
              <a:rPr lang="en-US" altLang="zh-CN" dirty="0"/>
              <a:t>MATLAB </a:t>
            </a:r>
            <a:r>
              <a:rPr lang="zh-CN" altLang="en-US" dirty="0"/>
              <a:t>编写自动化测试、数据采集及数据处理脚本；熟练使用 </a:t>
            </a:r>
            <a:r>
              <a:rPr lang="en-US" altLang="zh-CN" dirty="0"/>
              <a:t>Origin </a:t>
            </a:r>
            <a:r>
              <a:rPr lang="zh-CN" altLang="en-US" dirty="0"/>
              <a:t>进行实验数据分析与可视化，并能够使用 </a:t>
            </a:r>
            <a:r>
              <a:rPr lang="en-US" altLang="zh-CN" dirty="0"/>
              <a:t>Cinema 4D</a:t>
            </a:r>
            <a:r>
              <a:rPr lang="zh-CN" altLang="en-US" dirty="0"/>
              <a:t>、</a:t>
            </a:r>
            <a:r>
              <a:rPr lang="en-US" altLang="zh-CN" dirty="0"/>
              <a:t>Blender </a:t>
            </a:r>
            <a:r>
              <a:rPr lang="zh-CN" altLang="en-US" dirty="0"/>
              <a:t>完成光学系统及实验装置三维建模；通过 </a:t>
            </a:r>
            <a:r>
              <a:rPr lang="en-US" altLang="zh-CN" dirty="0"/>
              <a:t>CET-6</a:t>
            </a:r>
            <a:r>
              <a:rPr lang="zh-CN" altLang="en-US" dirty="0"/>
              <a:t>，具备英文技术文献阅读与技术报告撰写能力。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62E843C-D5F0-CB0B-511C-F978204D7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75" y="3192083"/>
            <a:ext cx="1151792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dirty="0"/>
              <a:t>2</a:t>
            </a:r>
            <a:r>
              <a:rPr lang="zh-CN" altLang="en-US" dirty="0"/>
              <a:t>、光学实验与系统测试：具备自由空间光学实验系统的独立搭建、对准与调试能力，熟练使用激光器、透镜、隔离器等光学器件，可完成自由空间光路及级联系统的光束调制、成像探测与系统联调；具备光通信链路测试能力，可对 </a:t>
            </a:r>
            <a:r>
              <a:rPr lang="en-US" altLang="zh-CN" dirty="0"/>
              <a:t>BER</a:t>
            </a:r>
            <a:r>
              <a:rPr lang="zh-CN" altLang="en-US" dirty="0"/>
              <a:t>、</a:t>
            </a:r>
            <a:r>
              <a:rPr lang="en-US" altLang="zh-CN" dirty="0"/>
              <a:t>SNR</a:t>
            </a:r>
            <a:r>
              <a:rPr lang="zh-CN" altLang="en-US" dirty="0"/>
              <a:t>、</a:t>
            </a:r>
            <a:r>
              <a:rPr lang="en-US" altLang="zh-CN" dirty="0"/>
              <a:t>EVM</a:t>
            </a:r>
            <a:r>
              <a:rPr lang="zh-CN" altLang="en-US" dirty="0"/>
              <a:t>、插入损耗 等关键性能指标进行定量分析，并结合仿真结果开展系统性能诊断与优化。</a:t>
            </a:r>
            <a:endParaRPr lang="en-US" altLang="zh-CN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33DB656-99D2-AA4D-25AB-9D0F8CC65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7163" y="2404318"/>
            <a:ext cx="356449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fd648df6-7e69-44fb-8f4d-0517ca785516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heme/theme1.xml><?xml version="1.0" encoding="utf-8"?>
<a:theme xmlns:a="http://schemas.openxmlformats.org/drawingml/2006/main" name="Office 主题​​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39366</TotalTime>
  <Words>1803</Words>
  <Application>Microsoft Office PowerPoint</Application>
  <PresentationFormat>宽屏</PresentationFormat>
  <Paragraphs>58</Paragraphs>
  <Slides>10</Slides>
  <Notes>8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得意黑</vt:lpstr>
      <vt:lpstr>等线</vt:lpstr>
      <vt:lpstr>等线 Light</vt:lpstr>
      <vt:lpstr>微软雅黑</vt:lpstr>
      <vt:lpstr>Arial</vt:lpstr>
      <vt:lpstr>Calibri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Shuoshuo Zhang</dc:creator>
  <cp:lastModifiedBy>jiachen liao</cp:lastModifiedBy>
  <cp:revision>1086</cp:revision>
  <dcterms:created xsi:type="dcterms:W3CDTF">2021-09-14T14:08:21Z</dcterms:created>
  <dcterms:modified xsi:type="dcterms:W3CDTF">2026-08-14T09:14:31Z</dcterms:modified>
</cp:coreProperties>
</file>